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485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783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973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71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175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0397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199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726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015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536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410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D57D-4FBD-477C-A4CD-80C46FCBB69E}" type="datetimeFigureOut">
              <a:rPr lang="sk-SK" smtClean="0"/>
              <a:t>15. 2. 2016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8C34F-FC17-4B56-91FD-9D7287967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07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clinuxu.cz/software/veda/matematika/gnu-octave" TargetMode="External"/><Relationship Id="rId2" Type="http://schemas.openxmlformats.org/officeDocument/2006/relationships/hyperlink" Target="http://www.abclinuxu.cz/software/veda/freema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bclinuxu.cz/software/veda/matematika/scilab" TargetMode="External"/><Relationship Id="rId5" Type="http://schemas.openxmlformats.org/officeDocument/2006/relationships/hyperlink" Target="http://www.abclinuxu.cz/software/veda/matematika/qtoctave" TargetMode="External"/><Relationship Id="rId4" Type="http://schemas.openxmlformats.org/officeDocument/2006/relationships/hyperlink" Target="http://www.abclinuxu.cz/software/veda/matematika/jmathlib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prt.vscht.cz/majerova/matlab/" TargetMode="External"/><Relationship Id="rId7" Type="http://schemas.openxmlformats.org/officeDocument/2006/relationships/hyperlink" Target="http://majlingova.euweb.cz/zapg/ZAPG_11_Nov23.pdf" TargetMode="External"/><Relationship Id="rId2" Type="http://schemas.openxmlformats.org/officeDocument/2006/relationships/hyperlink" Target="http://kfes-16.karlov.mff.cuni.cz/~standa/matlab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e.wvu.edu/~smirnov/mae320/notes.html" TargetMode="External"/><Relationship Id="rId5" Type="http://schemas.openxmlformats.org/officeDocument/2006/relationships/hyperlink" Target="http://www.iam.fmph.uniba.sk/institute/kilianova/teaching.html" TargetMode="External"/><Relationship Id="rId4" Type="http://schemas.openxmlformats.org/officeDocument/2006/relationships/hyperlink" Target="http://www.math.utah.edu/lab/ms/matlab/matlab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.muni.cz/~kolacek/vyuka/vypsyst/navod.pdf" TargetMode="External"/><Relationship Id="rId2" Type="http://schemas.openxmlformats.org/officeDocument/2006/relationships/hyperlink" Target="http://www.cdm.cas.cz/czech/hora/vyuka/mvs/tutorial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P1kCalj3V0" TargetMode="External"/><Relationship Id="rId2" Type="http://schemas.openxmlformats.org/officeDocument/2006/relationships/hyperlink" Target="https://www.youtube.com/watch?v=7bnVx34yQf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KUa1MWm8bv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0GKrVz4fkk" TargetMode="External"/><Relationship Id="rId2" Type="http://schemas.openxmlformats.org/officeDocument/2006/relationships/hyperlink" Target="https://www.youtube.com/watch?v=HkYU2JPbIH8&amp;list=PLaOgJg5lTevD0iI9H6B22ZHbUrV-l6kUJ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2qL7OYWIjVQ" TargetMode="External"/><Relationship Id="rId4" Type="http://schemas.openxmlformats.org/officeDocument/2006/relationships/hyperlink" Target="https://www.youtube.com/watch?v=5b1b2tA4Qy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Základy programovania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/>
          <a:lstStyle/>
          <a:p>
            <a:r>
              <a:rPr lang="sk-SK" dirty="0" smtClean="0"/>
              <a:t>doc. Ing. Ján </a:t>
            </a:r>
            <a:r>
              <a:rPr lang="sk-SK" dirty="0" err="1" smtClean="0"/>
              <a:t>Kizek</a:t>
            </a:r>
            <a:r>
              <a:rPr lang="sk-SK" dirty="0" smtClean="0"/>
              <a:t>, PhD.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735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07504" y="44624"/>
            <a:ext cx="892899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Stručná osnova predmetu: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Základy </a:t>
            </a:r>
            <a:r>
              <a:rPr lang="sk-SK" dirty="0" err="1"/>
              <a:t>algoritmizácie</a:t>
            </a:r>
            <a:r>
              <a:rPr lang="sk-SK" dirty="0"/>
              <a:t>. Algoritmus, programovací jazyk, </a:t>
            </a:r>
            <a:r>
              <a:rPr lang="sk-SK" dirty="0" smtClean="0"/>
              <a:t>program, </a:t>
            </a:r>
            <a:r>
              <a:rPr lang="sk-SK" dirty="0" err="1" smtClean="0"/>
              <a:t>algoritmizácia</a:t>
            </a:r>
            <a:r>
              <a:rPr lang="sk-SK" dirty="0"/>
              <a:t>, význam programovania</a:t>
            </a:r>
            <a:r>
              <a:rPr lang="sk-SK" dirty="0" smtClean="0"/>
              <a:t>.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Základné </a:t>
            </a:r>
            <a:r>
              <a:rPr lang="sk-SK" dirty="0"/>
              <a:t>algoritmické konštrukcie, štruktúrované programovanie </a:t>
            </a:r>
            <a:r>
              <a:rPr lang="sk-SK" dirty="0" smtClean="0"/>
              <a:t>- </a:t>
            </a:r>
            <a:r>
              <a:rPr lang="sk-SK" dirty="0" err="1" smtClean="0"/>
              <a:t>štrukturogramy</a:t>
            </a:r>
            <a:r>
              <a:rPr lang="sk-SK" dirty="0" smtClean="0"/>
              <a:t>,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Modulárne </a:t>
            </a:r>
            <a:r>
              <a:rPr lang="sk-SK" dirty="0"/>
              <a:t>programovanie, objektovo orientované </a:t>
            </a:r>
            <a:r>
              <a:rPr lang="sk-SK" dirty="0" smtClean="0"/>
              <a:t>programovanie. Prostredie </a:t>
            </a:r>
            <a:r>
              <a:rPr lang="sk-SK" dirty="0" err="1" smtClean="0"/>
              <a:t>Matlabu</a:t>
            </a:r>
            <a:r>
              <a:rPr lang="sk-SK" dirty="0" smtClean="0"/>
              <a:t>.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Identifikátory</a:t>
            </a:r>
            <a:r>
              <a:rPr lang="sk-SK" dirty="0"/>
              <a:t>, kľúčové slová, preddefinované symboly, oddeľovače</a:t>
            </a:r>
            <a:r>
              <a:rPr lang="sk-SK" dirty="0" smtClean="0"/>
              <a:t>, komentáre, premenné </a:t>
            </a:r>
            <a:r>
              <a:rPr lang="sk-SK" dirty="0"/>
              <a:t>a príkazy v </a:t>
            </a:r>
            <a:r>
              <a:rPr lang="sk-SK" dirty="0" err="1"/>
              <a:t>Matlabe</a:t>
            </a:r>
            <a:r>
              <a:rPr lang="sk-SK" dirty="0" smtClean="0"/>
              <a:t>.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Tvorba </a:t>
            </a:r>
            <a:r>
              <a:rPr lang="sk-SK" dirty="0" err="1"/>
              <a:t>m-súborov</a:t>
            </a:r>
            <a:r>
              <a:rPr lang="sk-SK" dirty="0"/>
              <a:t> a štandardné funkcie</a:t>
            </a:r>
            <a:r>
              <a:rPr lang="sk-SK" dirty="0" smtClean="0"/>
              <a:t>.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Vektory </a:t>
            </a:r>
            <a:r>
              <a:rPr lang="sk-SK" dirty="0"/>
              <a:t>a matice</a:t>
            </a:r>
            <a:r>
              <a:rPr lang="sk-SK" dirty="0" smtClean="0"/>
              <a:t>.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Logické </a:t>
            </a:r>
            <a:r>
              <a:rPr lang="sk-SK" dirty="0"/>
              <a:t>výrazy a cykly</a:t>
            </a:r>
            <a:r>
              <a:rPr lang="sk-SK" dirty="0" smtClean="0"/>
              <a:t>.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Prvky </a:t>
            </a:r>
            <a:r>
              <a:rPr lang="sk-SK" dirty="0"/>
              <a:t>2D grafiky</a:t>
            </a:r>
            <a:r>
              <a:rPr lang="sk-SK" dirty="0" smtClean="0"/>
              <a:t>.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Užívateľom </a:t>
            </a:r>
            <a:r>
              <a:rPr lang="sk-SK" dirty="0"/>
              <a:t>definované funkcie</a:t>
            </a:r>
            <a:r>
              <a:rPr lang="sk-SK" dirty="0" smtClean="0"/>
              <a:t>.</a:t>
            </a:r>
            <a:endParaRPr lang="sk-SK" dirty="0"/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Prvky </a:t>
            </a:r>
            <a:r>
              <a:rPr lang="sk-SK" dirty="0"/>
              <a:t>3D grafiky</a:t>
            </a:r>
            <a:r>
              <a:rPr lang="sk-SK" dirty="0" smtClean="0"/>
              <a:t>.</a:t>
            </a:r>
            <a:endParaRPr lang="sk-SK" dirty="0"/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Práca </a:t>
            </a:r>
            <a:r>
              <a:rPr lang="sk-SK" dirty="0"/>
              <a:t>so súbormi</a:t>
            </a:r>
            <a:r>
              <a:rPr lang="sk-SK" dirty="0" smtClean="0"/>
              <a:t>.</a:t>
            </a:r>
            <a:endParaRPr lang="sk-SK" dirty="0"/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Aproximácia </a:t>
            </a:r>
            <a:r>
              <a:rPr lang="sk-SK" dirty="0"/>
              <a:t>tabuľkou zadaných funkcií</a:t>
            </a:r>
            <a:r>
              <a:rPr lang="sk-SK" dirty="0" smtClean="0"/>
              <a:t>.</a:t>
            </a:r>
            <a:endParaRPr lang="sk-SK" dirty="0"/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sk-SK" dirty="0" smtClean="0"/>
              <a:t>Grafické </a:t>
            </a:r>
            <a:r>
              <a:rPr lang="sk-SK" dirty="0"/>
              <a:t>prostredie</a:t>
            </a:r>
            <a:r>
              <a:rPr lang="sk-SK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97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Matlab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755576" y="1988840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/>
              <a:t>http://www.mathworks.com/products/matlab/</a:t>
            </a:r>
          </a:p>
        </p:txBody>
      </p:sp>
      <p:sp>
        <p:nvSpPr>
          <p:cNvPr id="5" name="Obdĺžnik 4"/>
          <p:cNvSpPr/>
          <p:nvPr/>
        </p:nvSpPr>
        <p:spPr>
          <a:xfrm>
            <a:off x="827584" y="2780928"/>
            <a:ext cx="5695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/>
              <a:t>https://www.youtube.com/user/MATLAB</a:t>
            </a:r>
          </a:p>
        </p:txBody>
      </p:sp>
    </p:spTree>
    <p:extLst>
      <p:ext uri="{BB962C8B-B14F-4D97-AF65-F5344CB8AC3E}">
        <p14:creationId xmlns:p14="http://schemas.microsoft.com/office/powerpoint/2010/main" val="3963680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Alternatívy pre „</a:t>
            </a:r>
            <a:r>
              <a:rPr lang="sk-SK" b="1" dirty="0" err="1" smtClean="0"/>
              <a:t>Matlab</a:t>
            </a:r>
            <a:r>
              <a:rPr lang="sk-SK" b="1" dirty="0" smtClean="0"/>
              <a:t>“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964920"/>
              </p:ext>
            </p:extLst>
          </p:nvPr>
        </p:nvGraphicFramePr>
        <p:xfrm>
          <a:off x="457200" y="2780929"/>
          <a:ext cx="6923112" cy="1859493"/>
        </p:xfrm>
        <a:graphic>
          <a:graphicData uri="http://schemas.openxmlformats.org/drawingml/2006/table">
            <a:tbl>
              <a:tblPr/>
              <a:tblGrid>
                <a:gridCol w="6923112"/>
              </a:tblGrid>
              <a:tr h="396453">
                <a:tc>
                  <a:txBody>
                    <a:bodyPr/>
                    <a:lstStyle/>
                    <a:p>
                      <a:r>
                        <a:rPr lang="sk-SK" dirty="0" err="1">
                          <a:hlinkClick r:id="rId2" tooltip="FreeMat"/>
                        </a:rPr>
                        <a:t>FreeMat</a:t>
                      </a:r>
                      <a:endParaRPr lang="sk-SK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627">
                <a:tc>
                  <a:txBody>
                    <a:bodyPr/>
                    <a:lstStyle/>
                    <a:p>
                      <a:r>
                        <a:rPr lang="sk-SK" dirty="0">
                          <a:hlinkClick r:id="rId3" tooltip="GNU Octave"/>
                        </a:rPr>
                        <a:t>GNU </a:t>
                      </a:r>
                      <a:r>
                        <a:rPr lang="sk-SK" dirty="0" err="1">
                          <a:hlinkClick r:id="rId3" tooltip="GNU Octave"/>
                        </a:rPr>
                        <a:t>Octave</a:t>
                      </a:r>
                      <a:endParaRPr lang="sk-SK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 dirty="0" err="1">
                          <a:hlinkClick r:id="rId4" tooltip="JMathLib"/>
                        </a:rPr>
                        <a:t>JMathLib</a:t>
                      </a:r>
                      <a:endParaRPr lang="sk-SK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 dirty="0" err="1">
                          <a:hlinkClick r:id="rId5" tooltip="QtOctave"/>
                        </a:rPr>
                        <a:t>QtOctave</a:t>
                      </a:r>
                      <a:endParaRPr lang="sk-SK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 dirty="0" err="1">
                          <a:hlinkClick r:id="rId6" tooltip="Scilab"/>
                        </a:rPr>
                        <a:t>Scilab</a:t>
                      </a:r>
                      <a:endParaRPr lang="sk-SK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02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51520" y="1443841"/>
            <a:ext cx="88924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b="1" u="sng" dirty="0"/>
              <a:t>Kurzy on-line</a:t>
            </a:r>
            <a:endParaRPr lang="sk-SK" sz="2000" dirty="0"/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/>
              <a:t>Základy </a:t>
            </a:r>
            <a:r>
              <a:rPr lang="sk-SK" sz="2000" dirty="0" err="1"/>
              <a:t>Octave</a:t>
            </a:r>
            <a:r>
              <a:rPr lang="sk-SK" sz="2000" dirty="0"/>
              <a:t>/</a:t>
            </a:r>
            <a:r>
              <a:rPr lang="sk-SK" sz="2000" dirty="0" err="1"/>
              <a:t>Matlabu</a:t>
            </a:r>
            <a:r>
              <a:rPr lang="sk-SK" sz="2000" dirty="0"/>
              <a:t>    </a:t>
            </a:r>
            <a:r>
              <a:rPr lang="sk-SK" sz="2000" u="sng" dirty="0">
                <a:hlinkClick r:id="rId2"/>
              </a:rPr>
              <a:t>http://kfes-16.karlov.mff.cuni.cz/~standa/matlab/</a:t>
            </a:r>
            <a:endParaRPr lang="sk-SK" sz="2000" dirty="0"/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 err="1"/>
              <a:t>Matlab</a:t>
            </a:r>
            <a:r>
              <a:rPr lang="sk-SK" sz="2000" dirty="0"/>
              <a:t> (</a:t>
            </a:r>
            <a:r>
              <a:rPr lang="sk-SK" sz="2000" dirty="0" err="1"/>
              <a:t>Majerova</a:t>
            </a:r>
            <a:r>
              <a:rPr lang="sk-SK" sz="2000" dirty="0"/>
              <a:t>)   </a:t>
            </a:r>
            <a:r>
              <a:rPr lang="sk-SK" sz="2000" u="sng" dirty="0">
                <a:hlinkClick r:id="rId3"/>
              </a:rPr>
              <a:t>http://uprt.vscht.cz/majerova/matlab/</a:t>
            </a:r>
            <a:endParaRPr lang="sk-SK" sz="2000" dirty="0"/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 err="1"/>
              <a:t>Matlab</a:t>
            </a:r>
            <a:r>
              <a:rPr lang="sk-SK" sz="2000" dirty="0"/>
              <a:t>: </a:t>
            </a:r>
            <a:r>
              <a:rPr lang="sk-SK" sz="2000" u="sng" dirty="0">
                <a:hlinkClick r:id="rId4"/>
              </a:rPr>
              <a:t>http://www.math.utah.edu/lab/ms/matlab/matlab.html</a:t>
            </a:r>
            <a:endParaRPr lang="sk-SK" sz="2000" dirty="0"/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 err="1"/>
              <a:t>Kilianova</a:t>
            </a:r>
            <a:r>
              <a:rPr lang="sk-SK" sz="2000" dirty="0"/>
              <a:t>: </a:t>
            </a:r>
            <a:r>
              <a:rPr lang="sk-SK" sz="2000" u="sng" dirty="0">
                <a:hlinkClick r:id="rId5"/>
              </a:rPr>
              <a:t>http://www.iam.fmph.uniba.sk/institute/kilianova/teaching.html</a:t>
            </a:r>
            <a:endParaRPr lang="sk-SK" sz="2000" dirty="0"/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 err="1"/>
              <a:t>Smirnov</a:t>
            </a:r>
            <a:r>
              <a:rPr lang="sk-SK" sz="2000" dirty="0"/>
              <a:t>: </a:t>
            </a:r>
            <a:r>
              <a:rPr lang="sk-SK" sz="2000" dirty="0" err="1"/>
              <a:t>ukazky</a:t>
            </a:r>
            <a:r>
              <a:rPr lang="sk-SK" sz="2000" dirty="0"/>
              <a:t> </a:t>
            </a:r>
            <a:r>
              <a:rPr lang="sk-SK" sz="2000" dirty="0" err="1"/>
              <a:t>prikladov</a:t>
            </a:r>
            <a:r>
              <a:rPr lang="sk-SK" sz="2000" dirty="0"/>
              <a:t> </a:t>
            </a:r>
            <a:r>
              <a:rPr lang="sk-SK" sz="2000" u="sng" dirty="0">
                <a:hlinkClick r:id="rId6"/>
              </a:rPr>
              <a:t>http://www.mae.wvu.edu/~</a:t>
            </a:r>
            <a:r>
              <a:rPr lang="sk-SK" sz="2000" u="sng" dirty="0" smtClean="0">
                <a:hlinkClick r:id="rId6"/>
              </a:rPr>
              <a:t>smirnov/mae320/notes.html</a:t>
            </a:r>
            <a:r>
              <a:rPr lang="sk-SK" sz="2000" u="sng" dirty="0" smtClean="0"/>
              <a:t> </a:t>
            </a:r>
            <a:endParaRPr lang="sk-SK" sz="2000" dirty="0" smtClean="0"/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 smtClean="0"/>
              <a:t>Riešenie diferenciálnych rovníc </a:t>
            </a:r>
            <a:r>
              <a:rPr lang="sk-SK" sz="2000" dirty="0"/>
              <a:t>v </a:t>
            </a:r>
            <a:r>
              <a:rPr lang="sk-SK" sz="2000" dirty="0" err="1" smtClean="0"/>
              <a:t>MATLAB-e</a:t>
            </a:r>
            <a:r>
              <a:rPr lang="sk-SK" sz="2000" dirty="0" smtClean="0"/>
              <a:t>  - Základy </a:t>
            </a:r>
            <a:r>
              <a:rPr lang="sk-SK" sz="2000" dirty="0" err="1" smtClean="0"/>
              <a:t>algoritmizácie</a:t>
            </a:r>
            <a:r>
              <a:rPr lang="sk-SK" sz="2000" dirty="0" smtClean="0"/>
              <a:t>         </a:t>
            </a:r>
            <a:r>
              <a:rPr lang="sk-SK" sz="2000" dirty="0" smtClean="0">
                <a:hlinkClick r:id="rId7"/>
              </a:rPr>
              <a:t>http</a:t>
            </a:r>
            <a:r>
              <a:rPr lang="sk-SK" sz="2000" dirty="0">
                <a:hlinkClick r:id="rId7"/>
              </a:rPr>
              <a:t>://</a:t>
            </a:r>
            <a:r>
              <a:rPr lang="sk-SK" sz="2000" dirty="0" smtClean="0">
                <a:hlinkClick r:id="rId7"/>
              </a:rPr>
              <a:t>majlingova.euweb.cz/zapg/ZAPG_11_Nov23.pdf</a:t>
            </a:r>
            <a:endParaRPr lang="sk-SK" sz="2000" dirty="0" smtClean="0"/>
          </a:p>
          <a:p>
            <a:pPr lvl="0">
              <a:spcBef>
                <a:spcPts val="1200"/>
              </a:spcBef>
            </a:pPr>
            <a:endParaRPr lang="sk-SK" sz="2000" dirty="0"/>
          </a:p>
          <a:p>
            <a:pPr lvl="0">
              <a:spcBef>
                <a:spcPts val="1200"/>
              </a:spcBef>
            </a:pPr>
            <a:r>
              <a:rPr lang="sk-SK" sz="2000" dirty="0" smtClean="0"/>
              <a:t> </a:t>
            </a:r>
            <a:endParaRPr lang="sk-SK" sz="2000" dirty="0"/>
          </a:p>
        </p:txBody>
      </p:sp>
      <p:sp>
        <p:nvSpPr>
          <p:cNvPr id="2" name="BlokTextu 1"/>
          <p:cNvSpPr txBox="1"/>
          <p:nvPr/>
        </p:nvSpPr>
        <p:spPr>
          <a:xfrm>
            <a:off x="0" y="5517232"/>
            <a:ext cx="9108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2"/>
                </a:solidFill>
              </a:rPr>
              <a:t>Odporúčam lit.č.4 a dobre si pozrieť materiály pre 1.týždeň je to v </a:t>
            </a:r>
            <a:r>
              <a:rPr lang="sk-SK" dirty="0" err="1" smtClean="0">
                <a:solidFill>
                  <a:schemeClr val="accent2"/>
                </a:solidFill>
              </a:rPr>
              <a:t>Sj</a:t>
            </a:r>
            <a:r>
              <a:rPr lang="sk-SK" dirty="0" smtClean="0">
                <a:solidFill>
                  <a:schemeClr val="accent2"/>
                </a:solidFill>
              </a:rPr>
              <a:t>  je to celkom jednoducho písané.</a:t>
            </a:r>
            <a:endParaRPr lang="sk-SK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06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0" y="474345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b="1" u="sng" dirty="0"/>
              <a:t>Odporúčaná literatúra</a:t>
            </a:r>
            <a:endParaRPr lang="sk-SK" sz="2000" dirty="0"/>
          </a:p>
          <a:p>
            <a:r>
              <a:rPr lang="sk-SK" sz="2000" dirty="0"/>
              <a:t> 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 err="1"/>
              <a:t>Zaplatílek</a:t>
            </a:r>
            <a:r>
              <a:rPr lang="sk-SK" sz="2000" dirty="0"/>
              <a:t>, </a:t>
            </a:r>
            <a:r>
              <a:rPr lang="sk-SK" sz="2000" dirty="0" err="1"/>
              <a:t>K.-Doňar,B</a:t>
            </a:r>
            <a:r>
              <a:rPr lang="sk-SK" sz="2000" dirty="0"/>
              <a:t>.: </a:t>
            </a:r>
            <a:r>
              <a:rPr lang="sk-SK" sz="2000" i="1" dirty="0" err="1"/>
              <a:t>Matlab</a:t>
            </a:r>
            <a:r>
              <a:rPr lang="sk-SK" sz="2000" i="1" baseline="30000" dirty="0"/>
              <a:t>®</a:t>
            </a:r>
            <a:r>
              <a:rPr lang="sk-SK" sz="2000" i="1" dirty="0"/>
              <a:t> </a:t>
            </a:r>
            <a:r>
              <a:rPr lang="sk-SK" sz="2000" i="1" dirty="0" err="1"/>
              <a:t>pro</a:t>
            </a:r>
            <a:r>
              <a:rPr lang="sk-SK" sz="2000" i="1" dirty="0"/>
              <a:t> </a:t>
            </a:r>
            <a:r>
              <a:rPr lang="sk-SK" sz="2000" i="1" dirty="0" err="1"/>
              <a:t>začátečníky</a:t>
            </a:r>
            <a:r>
              <a:rPr lang="sk-SK" sz="2000" dirty="0"/>
              <a:t>. BEN – Technická </a:t>
            </a:r>
            <a:r>
              <a:rPr lang="sk-SK" sz="2000" dirty="0" err="1"/>
              <a:t>liteatura</a:t>
            </a:r>
            <a:r>
              <a:rPr lang="sk-SK" sz="2000" dirty="0"/>
              <a:t>, Praha, 2005, 2.vyd., s.152, ISBN 80-7300-175-6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 err="1"/>
              <a:t>Zaplatílek</a:t>
            </a:r>
            <a:r>
              <a:rPr lang="sk-SK" sz="2000" dirty="0"/>
              <a:t>, K.: </a:t>
            </a:r>
            <a:r>
              <a:rPr lang="sk-SK" sz="2000" i="1" dirty="0" err="1"/>
              <a:t>Matlab</a:t>
            </a:r>
            <a:r>
              <a:rPr lang="sk-SK" sz="2000" i="1" baseline="30000" dirty="0"/>
              <a:t>®</a:t>
            </a:r>
            <a:r>
              <a:rPr lang="sk-SK" sz="2000" i="1" dirty="0"/>
              <a:t> </a:t>
            </a:r>
            <a:r>
              <a:rPr lang="sk-SK" sz="2000" i="1" dirty="0" err="1"/>
              <a:t>Průvodce</a:t>
            </a:r>
            <a:r>
              <a:rPr lang="sk-SK" sz="2000" i="1" dirty="0"/>
              <a:t> </a:t>
            </a:r>
            <a:r>
              <a:rPr lang="sk-SK" sz="2000" i="1" dirty="0" err="1"/>
              <a:t>začínajícího</a:t>
            </a:r>
            <a:r>
              <a:rPr lang="sk-SK" sz="2000" i="1" dirty="0"/>
              <a:t> </a:t>
            </a:r>
            <a:r>
              <a:rPr lang="sk-SK" sz="2000" i="1" dirty="0" err="1"/>
              <a:t>uživatele</a:t>
            </a:r>
            <a:r>
              <a:rPr lang="sk-SK" sz="2000" dirty="0"/>
              <a:t>. </a:t>
            </a:r>
            <a:r>
              <a:rPr lang="sk-SK" sz="2000" dirty="0" err="1"/>
              <a:t>Tribun</a:t>
            </a:r>
            <a:r>
              <a:rPr lang="sk-SK" sz="2000" dirty="0"/>
              <a:t> EU s.r.o., Brno, 2011, s.87, ISBN 978-80-263-0014-4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 err="1"/>
              <a:t>Karban</a:t>
            </a:r>
            <a:r>
              <a:rPr lang="sk-SK" sz="2000" dirty="0"/>
              <a:t>, P.: </a:t>
            </a:r>
            <a:r>
              <a:rPr lang="sk-SK" sz="2000" i="1" dirty="0"/>
              <a:t>Výpočty a </a:t>
            </a:r>
            <a:r>
              <a:rPr lang="sk-SK" sz="2000" i="1" dirty="0" err="1"/>
              <a:t>simulace</a:t>
            </a:r>
            <a:r>
              <a:rPr lang="sk-SK" sz="2000" i="1" dirty="0"/>
              <a:t> v </a:t>
            </a:r>
            <a:r>
              <a:rPr lang="sk-SK" sz="2000" i="1" dirty="0" err="1"/>
              <a:t>programech</a:t>
            </a:r>
            <a:r>
              <a:rPr lang="sk-SK" sz="2000" i="1" dirty="0"/>
              <a:t> </a:t>
            </a:r>
            <a:r>
              <a:rPr lang="sk-SK" sz="2000" i="1" dirty="0" err="1"/>
              <a:t>Matlab</a:t>
            </a:r>
            <a:r>
              <a:rPr lang="sk-SK" sz="2000" i="1" dirty="0"/>
              <a:t> a </a:t>
            </a:r>
            <a:r>
              <a:rPr lang="sk-SK" sz="2000" i="1" dirty="0" err="1"/>
              <a:t>Simulink</a:t>
            </a:r>
            <a:r>
              <a:rPr lang="sk-SK" sz="2000" i="1" dirty="0"/>
              <a:t>.</a:t>
            </a:r>
            <a:r>
              <a:rPr lang="sk-SK" sz="2000" dirty="0"/>
              <a:t> </a:t>
            </a:r>
            <a:r>
              <a:rPr lang="sk-SK" sz="2000" dirty="0" err="1"/>
              <a:t>Computer</a:t>
            </a:r>
            <a:r>
              <a:rPr lang="sk-SK" sz="2000" dirty="0"/>
              <a:t> Press, a.s., Brno, 2006, s.220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 err="1"/>
              <a:t>Eaten</a:t>
            </a:r>
            <a:r>
              <a:rPr lang="sk-SK" sz="2000" dirty="0"/>
              <a:t>, W.J.: </a:t>
            </a:r>
            <a:r>
              <a:rPr lang="sk-SK" sz="2000" i="1" dirty="0"/>
              <a:t>GNU </a:t>
            </a:r>
            <a:r>
              <a:rPr lang="sk-SK" sz="2000" i="1" dirty="0" err="1"/>
              <a:t>Octave</a:t>
            </a:r>
            <a:r>
              <a:rPr lang="sk-SK" sz="2000" i="1" dirty="0"/>
              <a:t> </a:t>
            </a:r>
            <a:r>
              <a:rPr lang="sk-SK" sz="2000" i="1" dirty="0" err="1"/>
              <a:t>Documentation</a:t>
            </a:r>
            <a:r>
              <a:rPr lang="sk-SK" sz="2000" dirty="0"/>
              <a:t>, 3rd </a:t>
            </a:r>
            <a:r>
              <a:rPr lang="sk-SK" sz="2000" dirty="0" err="1"/>
              <a:t>edition</a:t>
            </a:r>
            <a:r>
              <a:rPr lang="sk-SK" sz="2000" dirty="0"/>
              <a:t>, 2006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 err="1"/>
              <a:t>Heringová</a:t>
            </a:r>
            <a:r>
              <a:rPr lang="sk-SK" sz="2000" dirty="0"/>
              <a:t>, B. – Hora, P.: </a:t>
            </a:r>
            <a:r>
              <a:rPr lang="sk-SK" sz="2000" i="1" dirty="0" err="1"/>
              <a:t>Matlab</a:t>
            </a:r>
            <a:r>
              <a:rPr lang="sk-SK" sz="2000" i="1" dirty="0"/>
              <a:t> </a:t>
            </a:r>
            <a:r>
              <a:rPr lang="sk-SK" sz="2000" i="1" dirty="0" err="1"/>
              <a:t>Díl</a:t>
            </a:r>
            <a:r>
              <a:rPr lang="sk-SK" sz="2000" i="1" dirty="0"/>
              <a:t> I. – Práce s </a:t>
            </a:r>
            <a:r>
              <a:rPr lang="sk-SK" sz="2000" i="1" dirty="0" err="1"/>
              <a:t>programem</a:t>
            </a:r>
            <a:r>
              <a:rPr lang="sk-SK" sz="2000" dirty="0"/>
              <a:t> </a:t>
            </a:r>
            <a:r>
              <a:rPr lang="sk-SK" sz="2000" u="sng" dirty="0">
                <a:hlinkClick r:id="rId2"/>
              </a:rPr>
              <a:t>http://www.cdm.cas.cz/czech/hora/vyuka/mvs/tutorial.pdf</a:t>
            </a:r>
            <a:endParaRPr lang="sk-SK" sz="2000" dirty="0"/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sk-SK" sz="2000" dirty="0" err="1"/>
              <a:t>Koláček</a:t>
            </a:r>
            <a:r>
              <a:rPr lang="sk-SK" sz="2000" dirty="0"/>
              <a:t>, </a:t>
            </a:r>
            <a:r>
              <a:rPr lang="sk-SK" sz="2000" dirty="0" err="1"/>
              <a:t>J.-Konečná</a:t>
            </a:r>
            <a:r>
              <a:rPr lang="sk-SK" sz="2000" dirty="0"/>
              <a:t>, K.: </a:t>
            </a:r>
            <a:r>
              <a:rPr lang="sk-SK" sz="2000" i="1" dirty="0"/>
              <a:t>Jak </a:t>
            </a:r>
            <a:r>
              <a:rPr lang="sk-SK" sz="2000" i="1" dirty="0" err="1"/>
              <a:t>pracovat</a:t>
            </a:r>
            <a:r>
              <a:rPr lang="sk-SK" sz="2000" i="1" dirty="0"/>
              <a:t> s </a:t>
            </a:r>
            <a:r>
              <a:rPr lang="sk-SK" sz="2000" i="1" dirty="0" err="1"/>
              <a:t>MATLAB-em</a:t>
            </a:r>
            <a:r>
              <a:rPr lang="sk-SK" sz="2000" dirty="0"/>
              <a:t> </a:t>
            </a:r>
            <a:r>
              <a:rPr lang="sk-SK" sz="2000" u="sng" dirty="0">
                <a:hlinkClick r:id="rId3"/>
              </a:rPr>
              <a:t>https://www.math.muni.cz/~kolacek/vyuka/vypsyst/navod.pdf</a:t>
            </a:r>
            <a:r>
              <a:rPr lang="sk-SK" sz="2000" dirty="0"/>
              <a:t> </a:t>
            </a:r>
            <a:endParaRPr lang="sk-SK" sz="2000" dirty="0" smtClean="0"/>
          </a:p>
        </p:txBody>
      </p:sp>
      <p:sp>
        <p:nvSpPr>
          <p:cNvPr id="2" name="BlokTextu 1"/>
          <p:cNvSpPr txBox="1"/>
          <p:nvPr/>
        </p:nvSpPr>
        <p:spPr>
          <a:xfrm>
            <a:off x="179512" y="5805264"/>
            <a:ext cx="678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chemeClr val="accent2"/>
                </a:solidFill>
              </a:rPr>
              <a:t>Tu odporúčam lit.č.6 po str.31. To by sme si mali precvičovať na hodine.</a:t>
            </a:r>
            <a:endParaRPr lang="sk-SK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29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51520" y="260648"/>
            <a:ext cx="856895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sk-SK" b="1" dirty="0"/>
              <a:t>Odporúčaná literatúra</a:t>
            </a:r>
            <a:r>
              <a:rPr lang="sk-SK" b="1" dirty="0" smtClean="0"/>
              <a:t>:</a:t>
            </a:r>
          </a:p>
          <a:p>
            <a:pPr>
              <a:spcBef>
                <a:spcPts val="1200"/>
              </a:spcBef>
            </a:pPr>
            <a:r>
              <a:rPr lang="sk-SK" dirty="0"/>
              <a:t/>
            </a:r>
            <a:br>
              <a:rPr lang="sk-SK" dirty="0"/>
            </a:br>
            <a:r>
              <a:rPr lang="sk-SK" dirty="0"/>
              <a:t>[1] </a:t>
            </a:r>
            <a:r>
              <a:rPr lang="sk-SK" sz="2000" dirty="0" err="1"/>
              <a:t>Hvorecký</a:t>
            </a:r>
            <a:r>
              <a:rPr lang="sk-SK" sz="2000" dirty="0"/>
              <a:t> J., Kelemen J.: </a:t>
            </a:r>
            <a:r>
              <a:rPr lang="sk-SK" sz="2000" dirty="0" err="1"/>
              <a:t>Algoritmizácia</a:t>
            </a:r>
            <a:r>
              <a:rPr lang="sk-SK" sz="2000" dirty="0"/>
              <a:t> : elementárny úvod, Bratislava, Alfa, 1987</a:t>
            </a:r>
            <a:r>
              <a:rPr lang="sk-SK" sz="20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/>
              <a:t>[2] </a:t>
            </a:r>
            <a:r>
              <a:rPr lang="sk-SK" sz="2000" dirty="0" err="1"/>
              <a:t>Horovčák</a:t>
            </a:r>
            <a:r>
              <a:rPr lang="sk-SK" sz="2000" dirty="0"/>
              <a:t> P.: Objektové programovanie, Košice TU-FBERG </a:t>
            </a:r>
            <a:r>
              <a:rPr lang="sk-SK" sz="2000" dirty="0" smtClean="0"/>
              <a:t>2001</a:t>
            </a:r>
          </a:p>
          <a:p>
            <a:pPr>
              <a:spcBef>
                <a:spcPts val="1200"/>
              </a:spcBef>
            </a:pP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/>
              <a:t>[3] </a:t>
            </a:r>
            <a:r>
              <a:rPr lang="sk-SK" sz="2000" dirty="0" err="1"/>
              <a:t>Horovčák</a:t>
            </a:r>
            <a:r>
              <a:rPr lang="sk-SK" sz="2000" dirty="0"/>
              <a:t> P., </a:t>
            </a:r>
            <a:r>
              <a:rPr lang="sk-SK" sz="2000" dirty="0" err="1"/>
              <a:t>Terpák</a:t>
            </a:r>
            <a:r>
              <a:rPr lang="sk-SK" sz="2000" dirty="0"/>
              <a:t> J.: </a:t>
            </a:r>
            <a:r>
              <a:rPr lang="sk-SK" sz="2000" dirty="0" err="1"/>
              <a:t>Algoritmizácia</a:t>
            </a:r>
            <a:r>
              <a:rPr lang="sk-SK" sz="2000" dirty="0"/>
              <a:t> a programovanie, Košice TU</a:t>
            </a:r>
            <a:r>
              <a:rPr lang="sk-SK" sz="2000"/>
              <a:t>, </a:t>
            </a:r>
            <a:r>
              <a:rPr lang="sk-SK" sz="2000" smtClean="0"/>
              <a:t>2004</a:t>
            </a:r>
          </a:p>
          <a:p>
            <a:pPr>
              <a:spcBef>
                <a:spcPts val="1200"/>
              </a:spcBef>
            </a:pP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/>
              <a:t>[4] </a:t>
            </a:r>
            <a:r>
              <a:rPr lang="sk-SK" sz="2000" dirty="0" err="1"/>
              <a:t>Pecinovský</a:t>
            </a:r>
            <a:r>
              <a:rPr lang="sk-SK" sz="2000" dirty="0"/>
              <a:t> R., </a:t>
            </a:r>
            <a:r>
              <a:rPr lang="sk-SK" sz="2000" dirty="0" err="1"/>
              <a:t>Virius</a:t>
            </a:r>
            <a:r>
              <a:rPr lang="sk-SK" sz="2000" dirty="0"/>
              <a:t> M.: Učebnice </a:t>
            </a:r>
            <a:r>
              <a:rPr lang="sk-SK" sz="2000" dirty="0" err="1"/>
              <a:t>programování</a:t>
            </a:r>
            <a:r>
              <a:rPr lang="sk-SK" sz="2000" dirty="0"/>
              <a:t>, základy </a:t>
            </a:r>
            <a:r>
              <a:rPr lang="sk-SK" sz="2000" dirty="0" err="1"/>
              <a:t>algoritmizace</a:t>
            </a:r>
            <a:r>
              <a:rPr lang="sk-SK" sz="2000" dirty="0"/>
              <a:t>, </a:t>
            </a:r>
            <a:r>
              <a:rPr lang="sk-SK" sz="2000" dirty="0" err="1"/>
              <a:t>Grada</a:t>
            </a:r>
            <a:r>
              <a:rPr lang="sk-SK" sz="2000" dirty="0"/>
              <a:t>, Praha 1997</a:t>
            </a:r>
            <a:r>
              <a:rPr lang="sk-SK" sz="20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/>
              <a:t>[5]  Ľubovoľná literatúra k </a:t>
            </a:r>
            <a:r>
              <a:rPr lang="sk-SK" sz="2000" dirty="0" err="1"/>
              <a:t>Matlabu</a:t>
            </a:r>
            <a:r>
              <a:rPr lang="sk-SK" sz="2000" dirty="0"/>
              <a:t> resp. </a:t>
            </a:r>
            <a:r>
              <a:rPr lang="sk-SK" sz="2000" dirty="0" err="1"/>
              <a:t>QTOctave</a:t>
            </a:r>
            <a:r>
              <a:rPr lang="sk-SK" sz="2000" dirty="0"/>
              <a:t>, internetové materiály a ďalšie</a:t>
            </a:r>
            <a:r>
              <a:rPr lang="sk-SK" sz="2000" dirty="0" smtClean="0"/>
              <a:t>.</a:t>
            </a:r>
          </a:p>
          <a:p>
            <a:pPr lvl="0">
              <a:spcBef>
                <a:spcPts val="1200"/>
              </a:spcBef>
            </a:pPr>
            <a:r>
              <a:rPr lang="sk-SK" sz="2000" dirty="0" smtClean="0"/>
              <a:t>[6] </a:t>
            </a:r>
            <a:r>
              <a:rPr lang="sk-SK" sz="2000" dirty="0" err="1"/>
              <a:t>Strečko</a:t>
            </a:r>
            <a:r>
              <a:rPr lang="sk-SK" sz="2000" dirty="0"/>
              <a:t> O.: Desať kapitol z numerických, grafických a iných metód, ALFA, Bratislava, 1978, </a:t>
            </a:r>
            <a:r>
              <a:rPr lang="sk-SK" dirty="0"/>
              <a:t>328str.</a:t>
            </a:r>
          </a:p>
          <a:p>
            <a:pPr>
              <a:spcBef>
                <a:spcPts val="1200"/>
              </a:spcBef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9360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 </a:t>
            </a:r>
            <a:r>
              <a:rPr lang="sk-SK" b="1" dirty="0" smtClean="0"/>
              <a:t>MATLAB</a:t>
            </a:r>
            <a:r>
              <a:rPr lang="sk-SK" dirty="0" smtClean="0"/>
              <a:t> odporúčam pozrieť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179512" y="1700808"/>
            <a:ext cx="66784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err="1" smtClean="0"/>
              <a:t>Introduction</a:t>
            </a:r>
            <a:r>
              <a:rPr lang="sk-SK" dirty="0" smtClean="0"/>
              <a:t> to </a:t>
            </a:r>
            <a:r>
              <a:rPr lang="sk-SK" dirty="0" err="1" smtClean="0"/>
              <a:t>Matlab</a:t>
            </a:r>
            <a:endParaRPr lang="sk-SK" dirty="0" smtClean="0"/>
          </a:p>
          <a:p>
            <a:r>
              <a:rPr lang="sk-SK" dirty="0" smtClean="0">
                <a:hlinkClick r:id="rId2"/>
              </a:rPr>
              <a:t>https</a:t>
            </a:r>
            <a:r>
              <a:rPr lang="sk-SK" dirty="0">
                <a:hlinkClick r:id="rId2"/>
              </a:rPr>
              <a:t>://</a:t>
            </a:r>
            <a:r>
              <a:rPr lang="sk-SK" dirty="0" smtClean="0">
                <a:hlinkClick r:id="rId2"/>
              </a:rPr>
              <a:t>www.youtube.com/watch?v=7bnVx34yQf4</a:t>
            </a:r>
            <a:endParaRPr lang="sk-SK" dirty="0" smtClean="0"/>
          </a:p>
          <a:p>
            <a:endParaRPr lang="sk-SK" dirty="0"/>
          </a:p>
          <a:p>
            <a:r>
              <a:rPr lang="sk-SK" dirty="0" err="1"/>
              <a:t>Matlab</a:t>
            </a:r>
            <a:r>
              <a:rPr lang="sk-SK" dirty="0"/>
              <a:t>: </a:t>
            </a:r>
            <a:r>
              <a:rPr lang="sk-SK" dirty="0" err="1"/>
              <a:t>Lecture</a:t>
            </a:r>
            <a:r>
              <a:rPr lang="sk-SK" dirty="0"/>
              <a:t> 1 </a:t>
            </a:r>
            <a:endParaRPr lang="sk-SK" dirty="0" smtClean="0"/>
          </a:p>
          <a:p>
            <a:r>
              <a:rPr lang="sk-SK" dirty="0" smtClean="0">
                <a:hlinkClick r:id="rId3"/>
              </a:rPr>
              <a:t>https</a:t>
            </a:r>
            <a:r>
              <a:rPr lang="sk-SK" dirty="0">
                <a:hlinkClick r:id="rId3"/>
              </a:rPr>
              <a:t>://</a:t>
            </a:r>
            <a:r>
              <a:rPr lang="sk-SK" dirty="0" smtClean="0">
                <a:hlinkClick r:id="rId3"/>
              </a:rPr>
              <a:t>www.youtube.com/watch?v=VP1kCalj3V0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err="1" smtClean="0"/>
              <a:t>Simulink</a:t>
            </a:r>
            <a:endParaRPr lang="sk-SK" dirty="0" smtClean="0"/>
          </a:p>
          <a:p>
            <a:endParaRPr lang="sk-SK" dirty="0"/>
          </a:p>
          <a:p>
            <a:r>
              <a:rPr lang="en-US" dirty="0"/>
              <a:t>MATLAB Tutorials - Introduction to </a:t>
            </a:r>
            <a:r>
              <a:rPr lang="en-US" dirty="0" smtClean="0"/>
              <a:t>Simulink</a:t>
            </a:r>
            <a:endParaRPr lang="sk-SK" dirty="0" smtClean="0"/>
          </a:p>
          <a:p>
            <a:r>
              <a:rPr lang="sk-SK" dirty="0">
                <a:hlinkClick r:id="rId4"/>
              </a:rPr>
              <a:t>https://</a:t>
            </a:r>
            <a:r>
              <a:rPr lang="sk-SK" dirty="0" smtClean="0">
                <a:hlinkClick r:id="rId4"/>
              </a:rPr>
              <a:t>www.youtube.com/watch?v=KUa1MWm8bvk</a:t>
            </a:r>
            <a:endParaRPr lang="sk-SK" dirty="0" smtClean="0"/>
          </a:p>
          <a:p>
            <a:endParaRPr lang="sk-SK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3265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 </a:t>
            </a:r>
            <a:r>
              <a:rPr lang="sk-SK" b="1" dirty="0" err="1" smtClean="0"/>
              <a:t>Scilab</a:t>
            </a:r>
            <a:r>
              <a:rPr lang="sk-SK" dirty="0" smtClean="0"/>
              <a:t> odporúčam pozrieť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35496" y="1772816"/>
            <a:ext cx="911493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 smtClean="0"/>
              <a:t>Scilab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beginer</a:t>
            </a:r>
            <a:endParaRPr lang="sk-SK" dirty="0" smtClean="0"/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www.youtube.com/watch?v=HkYU2JPbIH8&amp;list=PLaOgJg5lTevD0iI9H6B22ZHbUrV-l6kUJ</a:t>
            </a:r>
            <a:endParaRPr lang="sk-SK" dirty="0" smtClean="0"/>
          </a:p>
          <a:p>
            <a:endParaRPr lang="sk-SK" dirty="0"/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www.youtube.com/watch?v=40GKrVz4fkk</a:t>
            </a:r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r>
              <a:rPr lang="sk-SK" u="sng" dirty="0" err="1" smtClean="0"/>
              <a:t>Simulink</a:t>
            </a:r>
            <a:r>
              <a:rPr lang="sk-SK" u="sng" dirty="0" smtClean="0"/>
              <a:t> v </a:t>
            </a:r>
            <a:r>
              <a:rPr lang="sk-SK" u="sng" dirty="0" err="1" smtClean="0"/>
              <a:t>Silab</a:t>
            </a:r>
            <a:endParaRPr lang="sk-SK" u="sng" dirty="0" smtClean="0"/>
          </a:p>
          <a:p>
            <a:endParaRPr lang="sk-SK" dirty="0" smtClean="0"/>
          </a:p>
          <a:p>
            <a:r>
              <a:rPr lang="en-US" dirty="0" err="1"/>
              <a:t>Scilab</a:t>
            </a:r>
            <a:r>
              <a:rPr lang="en-US" dirty="0"/>
              <a:t> </a:t>
            </a:r>
            <a:r>
              <a:rPr lang="en-US" dirty="0" err="1"/>
              <a:t>Xcos</a:t>
            </a:r>
            <a:r>
              <a:rPr lang="en-US" dirty="0"/>
              <a:t> tutorial for beginners </a:t>
            </a:r>
            <a:endParaRPr lang="sk-SK" dirty="0" smtClean="0"/>
          </a:p>
          <a:p>
            <a:r>
              <a:rPr lang="sk-SK" dirty="0" smtClean="0">
                <a:hlinkClick r:id="rId4"/>
              </a:rPr>
              <a:t>https</a:t>
            </a:r>
            <a:r>
              <a:rPr lang="sk-SK" dirty="0">
                <a:hlinkClick r:id="rId4"/>
              </a:rPr>
              <a:t>://</a:t>
            </a:r>
            <a:r>
              <a:rPr lang="sk-SK" dirty="0" smtClean="0">
                <a:hlinkClick r:id="rId4"/>
              </a:rPr>
              <a:t>www.youtube.com/watch?v=5b1b2tA4Qy8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Podobne aj tu:</a:t>
            </a:r>
          </a:p>
          <a:p>
            <a:r>
              <a:rPr lang="sk-SK" dirty="0" smtClean="0">
                <a:hlinkClick r:id="rId5"/>
              </a:rPr>
              <a:t>https</a:t>
            </a:r>
            <a:r>
              <a:rPr lang="sk-SK" dirty="0">
                <a:hlinkClick r:id="rId5"/>
              </a:rPr>
              <a:t>://</a:t>
            </a:r>
            <a:r>
              <a:rPr lang="sk-SK" dirty="0" smtClean="0">
                <a:hlinkClick r:id="rId5"/>
              </a:rPr>
              <a:t>www.youtube.com/watch?v=2qL7OYWIjVQ</a:t>
            </a:r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7564061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271</Words>
  <Application>Microsoft Office PowerPoint</Application>
  <PresentationFormat>Prezentácia na obrazovke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Základy programovania</vt:lpstr>
      <vt:lpstr>Prezentácia programu PowerPoint</vt:lpstr>
      <vt:lpstr>Matlab</vt:lpstr>
      <vt:lpstr>Alternatívy pre „Matlab“</vt:lpstr>
      <vt:lpstr>Prezentácia programu PowerPoint</vt:lpstr>
      <vt:lpstr>Prezentácia programu PowerPoint</vt:lpstr>
      <vt:lpstr>Prezentácia programu PowerPoint</vt:lpstr>
      <vt:lpstr>Pre MATLAB odporúčam pozrieť</vt:lpstr>
      <vt:lpstr>Pre Scilab odporúčam pozrieť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programovania</dc:title>
  <dc:creator>pc</dc:creator>
  <cp:lastModifiedBy>pc</cp:lastModifiedBy>
  <cp:revision>11</cp:revision>
  <dcterms:created xsi:type="dcterms:W3CDTF">2016-01-18T07:18:20Z</dcterms:created>
  <dcterms:modified xsi:type="dcterms:W3CDTF">2016-02-15T10:17:10Z</dcterms:modified>
</cp:coreProperties>
</file>